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85" r:id="rId5"/>
    <p:sldId id="277" r:id="rId6"/>
    <p:sldId id="295" r:id="rId7"/>
    <p:sldId id="262" r:id="rId8"/>
    <p:sldId id="296" r:id="rId9"/>
    <p:sldId id="297" r:id="rId10"/>
    <p:sldId id="261" r:id="rId11"/>
    <p:sldId id="263" r:id="rId12"/>
    <p:sldId id="286" r:id="rId13"/>
    <p:sldId id="287" r:id="rId14"/>
    <p:sldId id="278" r:id="rId15"/>
    <p:sldId id="266" r:id="rId16"/>
    <p:sldId id="289" r:id="rId17"/>
    <p:sldId id="268" r:id="rId18"/>
    <p:sldId id="280" r:id="rId19"/>
    <p:sldId id="291" r:id="rId20"/>
    <p:sldId id="281" r:id="rId21"/>
    <p:sldId id="260" r:id="rId22"/>
    <p:sldId id="282" r:id="rId23"/>
    <p:sldId id="283" r:id="rId24"/>
    <p:sldId id="275" r:id="rId25"/>
    <p:sldId id="29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595B0A-C6E6-4E70-8214-E01095FC72EE}" v="79" dt="2024-02-01T14:34:17.3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E1B8-528F-4D87-8EBD-B843BAE2C861}" type="datetimeFigureOut">
              <a:rPr lang="en-US" smtClean="0"/>
              <a:t>2/1/2024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576D-777F-42E1-9739-7FD89F404092}" type="datetimeFigureOut">
              <a:rPr lang="en-US" smtClean="0"/>
              <a:t>2/1/2024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F1A11-BB96-443E-B274-982C61AA7E0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anchor="ctr"/>
          <a:lstStyle>
            <a:lvl1pPr algn="l">
              <a:defRPr sz="60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2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3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744A1FD-A0F1-401C-BB06-4ACCF6AA058F}"/>
              </a:ext>
            </a:extLst>
          </p:cNvPr>
          <p:cNvSpPr/>
          <p:nvPr userDrawn="1"/>
        </p:nvSpPr>
        <p:spPr>
          <a:xfrm>
            <a:off x="0" y="2"/>
            <a:ext cx="5288281" cy="6858001"/>
          </a:xfrm>
          <a:custGeom>
            <a:avLst/>
            <a:gdLst>
              <a:gd name="connsiteX0" fmla="*/ 0 w 5288281"/>
              <a:gd name="connsiteY0" fmla="*/ 0 h 6858001"/>
              <a:gd name="connsiteX1" fmla="*/ 1707378 w 5288281"/>
              <a:gd name="connsiteY1" fmla="*/ 0 h 6858001"/>
              <a:gd name="connsiteX2" fmla="*/ 1707378 w 5288281"/>
              <a:gd name="connsiteY2" fmla="*/ 1511096 h 6858001"/>
              <a:gd name="connsiteX3" fmla="*/ 5288281 w 5288281"/>
              <a:gd name="connsiteY3" fmla="*/ 1511096 h 6858001"/>
              <a:gd name="connsiteX4" fmla="*/ 5288281 w 5288281"/>
              <a:gd name="connsiteY4" fmla="*/ 3253159 h 6858001"/>
              <a:gd name="connsiteX5" fmla="*/ 1707378 w 5288281"/>
              <a:gd name="connsiteY5" fmla="*/ 3253159 h 6858001"/>
              <a:gd name="connsiteX6" fmla="*/ 1707378 w 5288281"/>
              <a:gd name="connsiteY6" fmla="*/ 5115860 h 6858001"/>
              <a:gd name="connsiteX7" fmla="*/ 5272034 w 5288281"/>
              <a:gd name="connsiteY7" fmla="*/ 5115860 h 6858001"/>
              <a:gd name="connsiteX8" fmla="*/ 5272034 w 5288281"/>
              <a:gd name="connsiteY8" fmla="*/ 6858001 h 6858001"/>
              <a:gd name="connsiteX9" fmla="*/ 0 w 5288281"/>
              <a:gd name="connsiteY9" fmla="*/ 6858001 h 6858001"/>
              <a:gd name="connsiteX10" fmla="*/ 0 w 5288281"/>
              <a:gd name="connsiteY10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281" h="6858001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80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5899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69174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1206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10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etition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76CB6B-E48D-49FA-A36C-98878AB0E7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2223604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F1CA126-9F84-4C4B-B151-A3A077A699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341910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650AAA1-F5D4-4E6B-91D8-AE61EC80CC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973118" y="3783794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A2136F4F-C083-4F81-9423-DA5AB6FF83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3012526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3616F84A-5C41-4B51-8AB4-871B4F6269B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33298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F3243C3-2087-4511-8AEF-F2AD3AAAD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50745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7454239F-0277-4DD7-9B14-100256CC01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19490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35EA0A99-2430-4C80-9F45-30EBA0FDC6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06879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D92E8AA-5FA6-4CCB-8151-93DE898BCE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4142" y="3783794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94DB595-CEA6-4C9E-BADE-5D339856E598}"/>
              </a:ext>
            </a:extLst>
          </p:cNvPr>
          <p:cNvCxnSpPr>
            <a:cxnSpLocks/>
            <a:stCxn id="23" idx="3"/>
            <a:endCxn id="17" idx="1"/>
          </p:cNvCxnSpPr>
          <p:nvPr userDrawn="1"/>
        </p:nvCxnSpPr>
        <p:spPr>
          <a:xfrm>
            <a:off x="2428005" y="4029807"/>
            <a:ext cx="754511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E3BBCF-EA1D-43EC-A7F5-C802C56CDC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743597"/>
            <a:ext cx="0" cy="2598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E596B24-11E1-4D75-BA3E-221B141724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539963" y="2611626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cap="all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E236B864-3B68-4612-A886-3D11ABB9D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61BDD34-B66B-4A20-A67F-9B416A8EC4E1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1DE18163-6376-4B1D-A89C-8F9BCDCF88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D5ECCB96-A4EB-4B3D-BAC9-C900548A5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1" name="Slide Number Placeholder 7">
            <a:extLst>
              <a:ext uri="{FF2B5EF4-FFF2-40B4-BE49-F238E27FC236}">
                <a16:creationId xmlns:a16="http://schemas.microsoft.com/office/drawing/2014/main" id="{03F1B24E-7E6A-46B2-9584-F1EB85FA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347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3" name="Text Placeholder 10">
            <a:extLst>
              <a:ext uri="{FF2B5EF4-FFF2-40B4-BE49-F238E27FC236}">
                <a16:creationId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6" name="Text Placeholder 10">
            <a:extLst>
              <a:ext uri="{FF2B5EF4-FFF2-40B4-BE49-F238E27FC236}">
                <a16:creationId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7" name="Text Placeholder 10">
            <a:extLst>
              <a:ext uri="{FF2B5EF4-FFF2-40B4-BE49-F238E27FC236}">
                <a16:creationId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8" name="Text Placeholder 10">
            <a:extLst>
              <a:ext uri="{FF2B5EF4-FFF2-40B4-BE49-F238E27FC236}">
                <a16:creationId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9" name="Text Placeholder 10">
            <a:extLst>
              <a:ext uri="{FF2B5EF4-FFF2-40B4-BE49-F238E27FC236}">
                <a16:creationId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0" name="Text Placeholder 10">
            <a:extLst>
              <a:ext uri="{FF2B5EF4-FFF2-40B4-BE49-F238E27FC236}">
                <a16:creationId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cap="all" baseline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Date Placeholder 15">
            <a:extLst>
              <a:ext uri="{FF2B5EF4-FFF2-40B4-BE49-F238E27FC236}">
                <a16:creationId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33" name="Footer Placeholder 16">
            <a:extLst>
              <a:ext uri="{FF2B5EF4-FFF2-40B4-BE49-F238E27FC236}">
                <a16:creationId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4" name="Slide Number Placeholder 17">
            <a:extLst>
              <a:ext uri="{FF2B5EF4-FFF2-40B4-BE49-F238E27FC236}">
                <a16:creationId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896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7" name="Text Placeholder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9" name="Text Placeholder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1" name="Text Placeholder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3" name="Text Placeholder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5" name="Text Placeholder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7" name="Text Placeholder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9" name="Text Placeholder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,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anchor="ctr">
            <a:normAutofit/>
          </a:bodyPr>
          <a:lstStyle>
            <a:lvl1pPr>
              <a:defRPr sz="4800" cap="all" baseline="0"/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Graphic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icons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6" name="Slide Number Placeholder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20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61" r:id="rId9"/>
    <p:sldLayoutId id="2147483671" r:id="rId10"/>
    <p:sldLayoutId id="2147483663" r:id="rId11"/>
    <p:sldLayoutId id="2147483679" r:id="rId12"/>
    <p:sldLayoutId id="2147483677" r:id="rId13"/>
    <p:sldLayoutId id="2147483664" r:id="rId14"/>
    <p:sldLayoutId id="2147483672" r:id="rId15"/>
    <p:sldLayoutId id="2147483652" r:id="rId16"/>
    <p:sldLayoutId id="2147483653" r:id="rId17"/>
    <p:sldLayoutId id="2147483665" r:id="rId18"/>
    <p:sldLayoutId id="2147483650" r:id="rId19"/>
    <p:sldLayoutId id="2147483654" r:id="rId20"/>
    <p:sldLayoutId id="2147483674" r:id="rId21"/>
    <p:sldLayoutId id="2147483676" r:id="rId22"/>
    <p:sldLayoutId id="2147483673" r:id="rId23"/>
    <p:sldLayoutId id="2147483675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Relationship Id="rId9" Type="http://schemas.openxmlformats.org/officeDocument/2006/relationships/image" Target="../media/image26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 descr="Ein Bild, das Schachfigur, Statue, Messing, Skulptur enthält.&#10;&#10;Beschreibung automatisch generiert.">
            <a:extLst>
              <a:ext uri="{FF2B5EF4-FFF2-40B4-BE49-F238E27FC236}">
                <a16:creationId xmlns:a16="http://schemas.microsoft.com/office/drawing/2014/main" id="{5F852587-3F49-0680-2B7C-EF59D82BE2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1875" b="21875"/>
          <a:stretch/>
        </p:blipFill>
        <p:spPr>
          <a:xfrm>
            <a:off x="0" y="0"/>
            <a:ext cx="12192000" cy="6858000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009EA0-AD2A-4E9B-F25A-634CB350D0F3}"/>
              </a:ext>
            </a:extLst>
          </p:cNvPr>
          <p:cNvSpPr/>
          <p:nvPr/>
        </p:nvSpPr>
        <p:spPr>
          <a:xfrm>
            <a:off x="-379828" y="-436098"/>
            <a:ext cx="13111090" cy="777943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2D5ABC8-73C6-4DB8-B474-F46298EA24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65451" y="1269416"/>
            <a:ext cx="159851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27449" y="1330267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E</a:t>
            </a:r>
            <a:endParaRPr lang="en-US" dirty="0">
              <a:ea typeface="Source Sans Pro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0FFBF6C-2281-4A59-8BF0-A256739C0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69501" y="490621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Source Sans Pro"/>
              </a:rPr>
              <a:t>C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19153" y="991513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</a:t>
            </a:r>
            <a:endParaRPr lang="en-US" dirty="0">
              <a:ea typeface="Source Sans Pro"/>
            </a:endParaRPr>
          </a:p>
        </p:txBody>
      </p:sp>
      <p:sp>
        <p:nvSpPr>
          <p:cNvPr id="32" name="Subtitle 31">
            <a:extLst>
              <a:ext uri="{FF2B5EF4-FFF2-40B4-BE49-F238E27FC236}">
                <a16:creationId xmlns:a16="http://schemas.microsoft.com/office/drawing/2014/main" id="{F69B5076-6A18-4AD8-A2C2-DB967CF6E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0418" y="5325276"/>
            <a:ext cx="3677297" cy="68209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Aaron </a:t>
            </a:r>
            <a:r>
              <a:rPr lang="en-US" err="1"/>
              <a:t>debebe</a:t>
            </a:r>
            <a:endParaRPr lang="en-US" dirty="0" err="1">
              <a:ea typeface="Source Sans Pro"/>
            </a:endParaRPr>
          </a:p>
          <a:p>
            <a:r>
              <a:rPr lang="en-US" dirty="0">
                <a:ea typeface="Source Sans Pro"/>
              </a:rPr>
              <a:t>Constantin Schreyer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6">
            <a:extLst>
              <a:ext uri="{FF2B5EF4-FFF2-40B4-BE49-F238E27FC236}">
                <a16:creationId xmlns:a16="http://schemas.microsoft.com/office/drawing/2014/main" id="{DC00EECA-EB70-6ADC-DDF6-0F7F48236A0D}"/>
              </a:ext>
            </a:extLst>
          </p:cNvPr>
          <p:cNvSpPr txBox="1">
            <a:spLocks/>
          </p:cNvSpPr>
          <p:nvPr/>
        </p:nvSpPr>
        <p:spPr>
          <a:xfrm>
            <a:off x="1895803" y="850839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H</a:t>
            </a:r>
          </a:p>
        </p:txBody>
      </p:sp>
      <p:sp>
        <p:nvSpPr>
          <p:cNvPr id="4" name="Text Placeholder 16">
            <a:extLst>
              <a:ext uri="{FF2B5EF4-FFF2-40B4-BE49-F238E27FC236}">
                <a16:creationId xmlns:a16="http://schemas.microsoft.com/office/drawing/2014/main" id="{D6F478D4-48D7-FCD2-FE06-D24D8D630E7D}"/>
              </a:ext>
            </a:extLst>
          </p:cNvPr>
          <p:cNvSpPr txBox="1">
            <a:spLocks/>
          </p:cNvSpPr>
          <p:nvPr/>
        </p:nvSpPr>
        <p:spPr>
          <a:xfrm>
            <a:off x="1322364" y="2084304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F</a:t>
            </a:r>
            <a:endParaRPr lang="de-DE" dirty="0"/>
          </a:p>
        </p:txBody>
      </p:sp>
      <p:sp>
        <p:nvSpPr>
          <p:cNvPr id="5" name="Text Placeholder 16">
            <a:extLst>
              <a:ext uri="{FF2B5EF4-FFF2-40B4-BE49-F238E27FC236}">
                <a16:creationId xmlns:a16="http://schemas.microsoft.com/office/drawing/2014/main" id="{5AB26880-DD71-055F-D045-57C85DBB81A5}"/>
              </a:ext>
            </a:extLst>
          </p:cNvPr>
          <p:cNvSpPr txBox="1">
            <a:spLocks/>
          </p:cNvSpPr>
          <p:nvPr/>
        </p:nvSpPr>
        <p:spPr>
          <a:xfrm>
            <a:off x="2740900" y="2409417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N</a:t>
            </a:r>
            <a:endParaRPr lang="de-DE" dirty="0"/>
          </a:p>
        </p:txBody>
      </p:sp>
      <p:sp>
        <p:nvSpPr>
          <p:cNvPr id="6" name="Text Placeholder 16">
            <a:extLst>
              <a:ext uri="{FF2B5EF4-FFF2-40B4-BE49-F238E27FC236}">
                <a16:creationId xmlns:a16="http://schemas.microsoft.com/office/drawing/2014/main" id="{5405A7CC-15B9-498D-79A4-C073C6F3E6CC}"/>
              </a:ext>
            </a:extLst>
          </p:cNvPr>
          <p:cNvSpPr txBox="1">
            <a:spLocks/>
          </p:cNvSpPr>
          <p:nvPr/>
        </p:nvSpPr>
        <p:spPr>
          <a:xfrm>
            <a:off x="1895803" y="2779349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E</a:t>
            </a:r>
            <a:endParaRPr lang="de-DE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1C38F63-09B1-F86B-ECFF-F29B4AF0E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677714" y="824568"/>
            <a:ext cx="0" cy="5339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two young people playing with a scientific device">
            <a:extLst>
              <a:ext uri="{FF2B5EF4-FFF2-40B4-BE49-F238E27FC236}">
                <a16:creationId xmlns:a16="http://schemas.microsoft.com/office/drawing/2014/main" id="{206F9951-1544-4FB3-80F2-82D60E1606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231ED10-0A83-49CE-98FA-D420E3AAC7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50085" y="4546575"/>
            <a:ext cx="1500624" cy="1681163"/>
          </a:xfrm>
        </p:spPr>
        <p:txBody>
          <a:bodyPr/>
          <a:lstStyle/>
          <a:p>
            <a:r>
              <a:rPr lang="en-US" dirty="0"/>
              <a:t>M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B0A41CC-FB36-4319-BBBE-AA74E5A1B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77374" y="2750392"/>
            <a:ext cx="1253665" cy="1681163"/>
          </a:xfrm>
        </p:spPr>
        <p:txBody>
          <a:bodyPr/>
          <a:lstStyle/>
          <a:p>
            <a:r>
              <a:rPr lang="en-US" dirty="0"/>
              <a:t>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997A14-473C-4DE2-94EB-80C3F334E4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380" y="903514"/>
            <a:ext cx="1253665" cy="1681163"/>
          </a:xfrm>
        </p:spPr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2958308-20D5-405F-BD76-550B9140B0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77374" y="897072"/>
            <a:ext cx="1253665" cy="1681163"/>
          </a:xfrm>
        </p:spPr>
        <p:txBody>
          <a:bodyPr/>
          <a:lstStyle/>
          <a:p>
            <a:r>
              <a:rPr lang="en-US" dirty="0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>
            <a:noAutofit/>
          </a:bodyPr>
          <a:lstStyle/>
          <a:p>
            <a:r>
              <a:rPr lang="en-US" dirty="0"/>
              <a:t>Company overview</a:t>
            </a:r>
          </a:p>
        </p:txBody>
      </p:sp>
      <p:sp>
        <p:nvSpPr>
          <p:cNvPr id="34" name="Graphic 8">
            <a:extLst>
              <a:ext uri="{FF2B5EF4-FFF2-40B4-BE49-F238E27FC236}">
                <a16:creationId xmlns:a16="http://schemas.microsoft.com/office/drawing/2014/main" id="{2605E566-83BF-4E26-ABAF-2EFCD9336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2DBA301F-6BB2-41DC-8962-5D0CC49F7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866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971432"/>
            <a:ext cx="2941600" cy="360000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based our research on market trends and data from over 1,000 schools</a:t>
            </a:r>
          </a:p>
        </p:txBody>
      </p:sp>
      <p:pic>
        <p:nvPicPr>
          <p:cNvPr id="27" name="Picture Placeholder 11" descr="Microscope outline">
            <a:extLst>
              <a:ext uri="{FF2B5EF4-FFF2-40B4-BE49-F238E27FC236}">
                <a16:creationId xmlns:a16="http://schemas.microsoft.com/office/drawing/2014/main" id="{E7501A7A-87F1-48B8-AE66-9FB3CB45D40B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34142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ZA" dirty="0"/>
              <a:t>Business model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believe students need new study materials to help them succeed</a:t>
            </a:r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:a16="http://schemas.microsoft.com/office/drawing/2014/main" id="{55BF36B0-70C1-41A7-97F7-10772AE3E317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06975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605832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Study tools are easy to use and accessible for all demographics</a:t>
            </a:r>
          </a:p>
        </p:txBody>
      </p:sp>
      <p:pic>
        <p:nvPicPr>
          <p:cNvPr id="29" name="Picture Placeholder 17" descr="Illustrator outline">
            <a:extLst>
              <a:ext uri="{FF2B5EF4-FFF2-40B4-BE49-F238E27FC236}">
                <a16:creationId xmlns:a16="http://schemas.microsoft.com/office/drawing/2014/main" id="{3F6B18F7-FCBF-493A-AD96-1FFF95A95E2F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412200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2B089-A8F9-45B1-BE6E-EAC10163F08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266159"/>
            <a:ext cx="2941600" cy="360000"/>
          </a:xfrm>
        </p:spPr>
        <p:txBody>
          <a:bodyPr/>
          <a:lstStyle/>
          <a:p>
            <a:r>
              <a:rPr lang="en-ZA" dirty="0"/>
              <a:t>$3B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Fully inclusive market</a:t>
            </a:r>
          </a:p>
          <a:p>
            <a:r>
              <a:rPr lang="en-ZA" dirty="0"/>
              <a:t>Total addressable market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dirty="0"/>
              <a:t>Market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515C5D-2CDB-4E66-B2B8-1451BC44247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266159"/>
            <a:ext cx="2941600" cy="36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$2B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117103"/>
            <a:ext cx="2941600" cy="114188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noProof="1"/>
              <a:t>Freedom to invent</a:t>
            </a:r>
            <a:endParaRPr lang="en-US" dirty="0"/>
          </a:p>
          <a:p>
            <a:r>
              <a:rPr lang="en-ZA" noProof="1"/>
              <a:t>Selectively inclusive market</a:t>
            </a:r>
          </a:p>
          <a:p>
            <a:r>
              <a:rPr lang="en-ZA" noProof="1"/>
              <a:t>Serviceable available market</a:t>
            </a:r>
          </a:p>
          <a:p>
            <a:endParaRPr lang="en-ZA" noProof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1C399-8F48-44F5-9461-3C89866D4CE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266159"/>
            <a:ext cx="2941600" cy="360000"/>
          </a:xfrm>
        </p:spPr>
        <p:txBody>
          <a:bodyPr/>
          <a:lstStyle/>
          <a:p>
            <a:r>
              <a:rPr lang="en-US" dirty="0"/>
              <a:t>$</a:t>
            </a:r>
            <a:r>
              <a:rPr lang="en-ZA" dirty="0"/>
              <a:t>1B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117103"/>
            <a:ext cx="2941600" cy="1141882"/>
          </a:xfrm>
        </p:spPr>
        <p:txBody>
          <a:bodyPr>
            <a:normAutofit lnSpcReduction="10000"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Specifically targeted market</a:t>
            </a:r>
          </a:p>
          <a:p>
            <a:r>
              <a:rPr lang="en-ZA" noProof="1"/>
              <a:t>Serviceable obtainable market</a:t>
            </a:r>
            <a:endParaRPr lang="en-ZA" dirty="0"/>
          </a:p>
          <a:p>
            <a:endParaRPr lang="en-US" dirty="0"/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8875A7EC-3DB7-4BAF-9699-4DCDE45D006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/>
          <a:lstStyle/>
          <a:p>
            <a:r>
              <a:rPr lang="en-ZA" dirty="0"/>
              <a:t>Market comparison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42237DE-8579-4920-9331-C835DA7AE69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66082" y="3009550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366082" y="4017086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66082" y="4957948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903720" y="2816574"/>
            <a:ext cx="561421" cy="627254"/>
          </a:xfrm>
        </p:spPr>
        <p:txBody>
          <a:bodyPr/>
          <a:lstStyle/>
          <a:p>
            <a:r>
              <a:rPr lang="en-ZA" dirty="0"/>
              <a:t>3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57220B4-795B-4602-8E69-5D53D12DCC8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903720" y="3805802"/>
            <a:ext cx="561421" cy="627254"/>
          </a:xfrm>
        </p:spPr>
        <p:txBody>
          <a:bodyPr/>
          <a:lstStyle/>
          <a:p>
            <a:r>
              <a:rPr lang="en-ZA" dirty="0"/>
              <a:t>2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F961A7D-A035-4952-BEF5-34EE93A2486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6903721" y="4795030"/>
            <a:ext cx="561421" cy="62725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ZA" noProof="1"/>
              <a:t>1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629106" y="3058998"/>
            <a:ext cx="2427514" cy="715169"/>
          </a:xfrm>
        </p:spPr>
        <p:txBody>
          <a:bodyPr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Addressable market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8629106" y="4069174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Freedom to invent</a:t>
            </a:r>
          </a:p>
          <a:p>
            <a:r>
              <a:rPr lang="en-US" dirty="0"/>
              <a:t>Serviceable market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629106" y="5011206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Addressable market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D5E2A87B-0EA4-4713-9221-35871F26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246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Our curriculum is priced below that of other tools in the education market</a:t>
            </a:r>
          </a:p>
          <a:p>
            <a:r>
              <a:rPr lang="en-ZA" noProof="1"/>
              <a:t>Simple and easy to use, compared to the complex tools of the competitors</a:t>
            </a:r>
          </a:p>
          <a:p>
            <a:r>
              <a:rPr lang="en-ZA" noProof="1"/>
              <a:t>Affordability is the main draw for educators to adopt our products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EAF2965-1DCE-4B93-BD47-2AD94F6E3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/>
          <a:p>
            <a:r>
              <a:rPr lang="en-ZA" noProof="1"/>
              <a:t>Company A</a:t>
            </a:r>
            <a:br>
              <a:rPr lang="en-ZA" noProof="1"/>
            </a:br>
            <a:r>
              <a:rPr lang="en-ZA" noProof="1"/>
              <a:t>Product is more expensive</a:t>
            </a:r>
          </a:p>
          <a:p>
            <a:r>
              <a:rPr lang="en-ZA" noProof="1"/>
              <a:t>Companies B &amp; C </a:t>
            </a:r>
            <a:br>
              <a:rPr lang="en-ZA" noProof="1"/>
            </a:br>
            <a:r>
              <a:rPr lang="en-ZA" noProof="1"/>
              <a:t>Product is expensive and inconvenient to use</a:t>
            </a:r>
          </a:p>
          <a:p>
            <a:r>
              <a:rPr lang="en-ZA" noProof="1"/>
              <a:t>Companies D &amp; E</a:t>
            </a:r>
            <a:br>
              <a:rPr lang="en-ZA" noProof="1"/>
            </a:br>
            <a:r>
              <a:rPr lang="en-ZA" noProof="1"/>
              <a:t>Product is affordable, but inconvenient to use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B604E6A-773D-4777-825E-8D25A2E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Our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/>
          <a:lstStyle/>
          <a:p>
            <a:r>
              <a:rPr lang="en-ZA" dirty="0"/>
              <a:t>Contoso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DEF6CD5-D495-4379-8072-964BD6FF4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1343" y="2864204"/>
            <a:ext cx="1485125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42517" y="2223604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Convenient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42517" y="5341910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Inconvenient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73118" y="3783794"/>
            <a:ext cx="1380681" cy="492025"/>
          </a:xfrm>
        </p:spPr>
        <p:txBody>
          <a:bodyPr>
            <a:normAutofit/>
          </a:bodyPr>
          <a:lstStyle/>
          <a:p>
            <a:r>
              <a:rPr lang="en-ZA" dirty="0"/>
              <a:t>Expensive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738732" y="3012526"/>
            <a:ext cx="1183179" cy="492025"/>
          </a:xfrm>
        </p:spPr>
        <p:txBody>
          <a:bodyPr>
            <a:normAutofit/>
          </a:bodyPr>
          <a:lstStyle/>
          <a:p>
            <a:r>
              <a:rPr lang="en-ZA" dirty="0"/>
              <a:t>Competitor A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549102B-A15B-4DD9-ACB2-6B3DFC454B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175224" y="4332980"/>
            <a:ext cx="1183179" cy="492025"/>
          </a:xfrm>
        </p:spPr>
        <p:txBody>
          <a:bodyPr/>
          <a:lstStyle/>
          <a:p>
            <a:r>
              <a:rPr lang="en-US" dirty="0"/>
              <a:t>Competitor 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0C260980-EF18-41EE-988C-77869BE499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37747" y="4507451"/>
            <a:ext cx="1183179" cy="492025"/>
          </a:xfrm>
        </p:spPr>
        <p:txBody>
          <a:bodyPr/>
          <a:lstStyle/>
          <a:p>
            <a:r>
              <a:rPr lang="en-US" dirty="0"/>
              <a:t>Competitor D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0CD579A6-0EB2-419B-BCC6-66087EBC5C2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52714" y="4194908"/>
            <a:ext cx="1183179" cy="492025"/>
          </a:xfrm>
        </p:spPr>
        <p:txBody>
          <a:bodyPr/>
          <a:lstStyle/>
          <a:p>
            <a:r>
              <a:rPr lang="en-US" dirty="0"/>
              <a:t>Competitor C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0D7295E-2606-43E1-8F52-683161B21F4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01857" y="5068793"/>
            <a:ext cx="1183179" cy="492025"/>
          </a:xfrm>
        </p:spPr>
        <p:txBody>
          <a:bodyPr/>
          <a:lstStyle/>
          <a:p>
            <a:r>
              <a:rPr lang="en-US" dirty="0"/>
              <a:t>Competitor B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00AAD220-6BD1-4E02-8872-3975FE881A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34142" y="3783794"/>
            <a:ext cx="1393863" cy="492025"/>
          </a:xfrm>
        </p:spPr>
        <p:txBody>
          <a:bodyPr/>
          <a:lstStyle/>
          <a:p>
            <a:r>
              <a:rPr lang="en-US" dirty="0"/>
              <a:t>affordable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B7FD816-4B5B-460E-89BC-DCA4C0FA59D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39963" y="2611626"/>
            <a:ext cx="1706965" cy="1048575"/>
          </a:xfrm>
        </p:spPr>
        <p:txBody>
          <a:bodyPr/>
          <a:lstStyle/>
          <a:p>
            <a:r>
              <a:rPr lang="en-US" dirty="0"/>
              <a:t>Contoso Ltd.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/>
          <a:lstStyle/>
          <a:p>
            <a:r>
              <a:rPr lang="en-ZA" dirty="0"/>
              <a:t>Our competition </a:t>
            </a:r>
          </a:p>
        </p:txBody>
      </p:sp>
      <p:sp>
        <p:nvSpPr>
          <p:cNvPr id="80" name="Slide Number Placeholder 7">
            <a:extLst>
              <a:ext uri="{FF2B5EF4-FFF2-40B4-BE49-F238E27FC236}">
                <a16:creationId xmlns:a16="http://schemas.microsoft.com/office/drawing/2014/main" id="{72CAD255-3B09-43D2-AE05-C6A79D8D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396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7335" y="1822008"/>
            <a:ext cx="3295186" cy="320381"/>
          </a:xfrm>
        </p:spPr>
        <p:txBody>
          <a:bodyPr vert="horz" lIns="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Feb 20XX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57335" y="2167484"/>
            <a:ext cx="3294437" cy="54010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Roll out product to local schools to establish new STEM curriculum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59B810C-73DF-B44C-80E1-083E2F3B7C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80795" y="3339988"/>
            <a:ext cx="3295186" cy="320381"/>
          </a:xfrm>
        </p:spPr>
        <p:txBody>
          <a:bodyPr/>
          <a:lstStyle/>
          <a:p>
            <a:r>
              <a:rPr lang="en-US" dirty="0"/>
              <a:t>May 20XX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FA41B41-DD97-A64E-8203-BA7A580F5A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080795" y="3685464"/>
            <a:ext cx="3294437" cy="5401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Release to regional school districts and monitor trends in each school</a:t>
            </a:r>
          </a:p>
          <a:p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1DAC95E-B0DB-8B46-B628-F1B5520F05C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31710" y="4857968"/>
            <a:ext cx="3295186" cy="320381"/>
          </a:xfrm>
        </p:spPr>
        <p:txBody>
          <a:bodyPr/>
          <a:lstStyle/>
          <a:p>
            <a:r>
              <a:rPr lang="en-US" dirty="0"/>
              <a:t>Oct 20XX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84DA0D9F-5083-A949-8155-00F064833CB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31710" y="5203444"/>
            <a:ext cx="3294437" cy="5401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Gather feedback from teachers and continue to expand availability of the product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>
            <a:normAutofit/>
          </a:bodyPr>
          <a:lstStyle/>
          <a:p>
            <a:r>
              <a:rPr lang="en-ZA" dirty="0"/>
              <a:t>SCALING FOR the future</a:t>
            </a:r>
          </a:p>
        </p:txBody>
      </p:sp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354712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38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C77C5603-8643-4603-9AC4-34B768C3DBB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502152"/>
            <a:ext cx="640080" cy="20177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292468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760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ZA" dirty="0"/>
              <a:t>Two-year action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17</a:t>
            </a:fld>
            <a:endParaRPr lang="en-ZA" dirty="0"/>
          </a:p>
        </p:txBody>
      </p:sp>
      <p:cxnSp>
        <p:nvCxnSpPr>
          <p:cNvPr id="51" name="Straight Connector 50" descr="Milestone Connector">
            <a:extLst>
              <a:ext uri="{FF2B5EF4-FFF2-40B4-BE49-F238E27FC236}">
                <a16:creationId xmlns:a16="http://schemas.microsoft.com/office/drawing/2014/main" id="{08DB31DC-8655-4956-9B1E-754B8549DC2B}"/>
              </a:ext>
            </a:extLst>
          </p:cNvPr>
          <p:cNvCxnSpPr>
            <a:cxnSpLocks/>
          </p:cNvCxnSpPr>
          <p:nvPr/>
        </p:nvCxnSpPr>
        <p:spPr>
          <a:xfrm rot="10800000">
            <a:off x="9121117" y="4376128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47633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752725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 descr="Milestone Connector">
            <a:extLst>
              <a:ext uri="{FF2B5EF4-FFF2-40B4-BE49-F238E27FC236}">
                <a16:creationId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3920" y="2860999"/>
            <a:ext cx="3722" cy="5334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175069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Gather feedback</a:t>
            </a:r>
            <a:endParaRPr lang="en-ZA" sz="1100" dirty="0"/>
          </a:p>
        </p:txBody>
      </p:sp>
      <p:cxnSp>
        <p:nvCxnSpPr>
          <p:cNvPr id="83" name="Straight Connector 82" descr="Milestone Connector">
            <a:extLst>
              <a:ext uri="{FF2B5EF4-FFF2-40B4-BE49-F238E27FC236}">
                <a16:creationId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18933" y="2858287"/>
            <a:ext cx="6667" cy="538024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 Placeholder 31">
            <a:extLst>
              <a:ext uri="{FF2B5EF4-FFF2-40B4-BE49-F238E27FC236}">
                <a16:creationId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17885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Deliver to students</a:t>
            </a:r>
            <a:endParaRPr lang="en-ZA" sz="1100" dirty="0"/>
          </a:p>
        </p:txBody>
      </p:sp>
      <p:cxnSp>
        <p:nvCxnSpPr>
          <p:cNvPr id="87" name="Straight Connector 86" descr="Milestone Connector">
            <a:extLst>
              <a:ext uri="{FF2B5EF4-FFF2-40B4-BE49-F238E27FC236}">
                <a16:creationId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862072"/>
            <a:ext cx="0" cy="53232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 descr="Milestone Connector">
            <a:extLst>
              <a:ext uri="{FF2B5EF4-FFF2-40B4-BE49-F238E27FC236}">
                <a16:creationId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6000" y="4694195"/>
            <a:ext cx="2019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Placeholder 31">
            <a:extLst>
              <a:ext uri="{FF2B5EF4-FFF2-40B4-BE49-F238E27FC236}">
                <a16:creationId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Test with schools</a:t>
            </a:r>
            <a:endParaRPr lang="en-ZA" sz="1100" dirty="0"/>
          </a:p>
        </p:txBody>
      </p:sp>
      <p:cxnSp>
        <p:nvCxnSpPr>
          <p:cNvPr id="95" name="Straight Connector 94" descr="Milestone Connector">
            <a:extLst>
              <a:ext uri="{FF2B5EF4-FFF2-40B4-BE49-F238E27FC236}">
                <a16:creationId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4293" y="4694195"/>
            <a:ext cx="1261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31">
            <a:extLst>
              <a:ext uri="{FF2B5EF4-FFF2-40B4-BE49-F238E27FC236}">
                <a16:creationId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Regional launch</a:t>
            </a:r>
            <a:endParaRPr lang="en-ZA" sz="1100" dirty="0"/>
          </a:p>
        </p:txBody>
      </p:sp>
      <p:cxnSp>
        <p:nvCxnSpPr>
          <p:cNvPr id="99" name="Straight Connector 98" descr="Milestone Connector">
            <a:extLst>
              <a:ext uri="{FF2B5EF4-FFF2-40B4-BE49-F238E27FC236}">
                <a16:creationId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694195"/>
            <a:ext cx="0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77369"/>
            <a:ext cx="2057400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Draft blueprints</a:t>
            </a:r>
            <a:endParaRPr lang="en-ZA" sz="1100" dirty="0"/>
          </a:p>
        </p:txBody>
      </p:sp>
      <p:sp>
        <p:nvSpPr>
          <p:cNvPr id="132" name="Text Placeholder 31">
            <a:extLst>
              <a:ext uri="{FF2B5EF4-FFF2-40B4-BE49-F238E27FC236}">
                <a16:creationId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1215500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Run focus groups</a:t>
            </a:r>
            <a:endParaRPr lang="en-ZA" sz="1100" dirty="0"/>
          </a:p>
        </p:txBody>
      </p: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1673669"/>
              </p:ext>
            </p:extLst>
          </p:nvPr>
        </p:nvGraphicFramePr>
        <p:xfrm>
          <a:off x="1033463" y="1851025"/>
          <a:ext cx="1005840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1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INCOME</a:t>
                      </a: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EXPENSES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7D86F-5C0C-4683-9BBC-4038FCC9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team member headshot">
            <a:extLst>
              <a:ext uri="{FF2B5EF4-FFF2-40B4-BE49-F238E27FC236}">
                <a16:creationId xmlns:a16="http://schemas.microsoft.com/office/drawing/2014/main" id="{9004F29C-AED9-40E4-B5C2-47C8B6E3F04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04817" y="2233881"/>
            <a:ext cx="3387182" cy="2390238"/>
          </a:xfrm>
        </p:spPr>
      </p:pic>
      <p:pic>
        <p:nvPicPr>
          <p:cNvPr id="45" name="Picture Placeholder 44" descr="team member headshot">
            <a:extLst>
              <a:ext uri="{FF2B5EF4-FFF2-40B4-BE49-F238E27FC236}">
                <a16:creationId xmlns:a16="http://schemas.microsoft.com/office/drawing/2014/main" id="{D0F3841F-AC56-43DE-AD77-552631D14A4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90016" y="2233881"/>
            <a:ext cx="3917851" cy="2390238"/>
          </a:xfrm>
        </p:spPr>
      </p:pic>
      <p:pic>
        <p:nvPicPr>
          <p:cNvPr id="43" name="Picture Placeholder 42" descr="team member headshot">
            <a:extLst>
              <a:ext uri="{FF2B5EF4-FFF2-40B4-BE49-F238E27FC236}">
                <a16:creationId xmlns:a16="http://schemas.microsoft.com/office/drawing/2014/main" id="{4861242E-E0CB-4DBA-8F76-EDE01FEB29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75215" y="2233881"/>
            <a:ext cx="3917851" cy="2390238"/>
          </a:xfrm>
        </p:spPr>
      </p:pic>
      <p:pic>
        <p:nvPicPr>
          <p:cNvPr id="41" name="Picture Placeholder 40" descr="team member headshot">
            <a:extLst>
              <a:ext uri="{FF2B5EF4-FFF2-40B4-BE49-F238E27FC236}">
                <a16:creationId xmlns:a16="http://schemas.microsoft.com/office/drawing/2014/main" id="{268FA579-104C-44D5-9FEC-3D0D8C5469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233881"/>
            <a:ext cx="3378263" cy="239023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2DF7C3-442D-460D-9076-A9460250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E50606CE-9ECB-4033-AF08-73FC376C312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54933" y="5061424"/>
            <a:ext cx="2443654" cy="320381"/>
          </a:xfrm>
        </p:spPr>
        <p:txBody>
          <a:bodyPr/>
          <a:lstStyle/>
          <a:p>
            <a:r>
              <a:rPr lang="en-US" dirty="0"/>
              <a:t>Mirjam Nilsson​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4BFAF62A-F8A5-463D-9BF7-08EED60ABE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4932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Executive Officer</a:t>
            </a:r>
          </a:p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6D60BE64-23D9-47F8-93B5-D89C8872DFF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1476" y="5061424"/>
            <a:ext cx="2443654" cy="320381"/>
          </a:xfrm>
        </p:spPr>
        <p:txBody>
          <a:bodyPr/>
          <a:lstStyle/>
          <a:p>
            <a:r>
              <a:rPr lang="en-US" dirty="0"/>
              <a:t>Takuma Hayashi​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C8BBC8B0-E37D-4D40-A0FD-2C96486AC28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1475" y="5406900"/>
            <a:ext cx="2443099" cy="361598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1E3A9758-9F8D-4290-B60A-19A2D1DA778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77835" y="5061424"/>
            <a:ext cx="2443654" cy="320381"/>
          </a:xfrm>
        </p:spPr>
        <p:txBody>
          <a:bodyPr/>
          <a:lstStyle/>
          <a:p>
            <a:r>
              <a:rPr lang="en-US" dirty="0"/>
              <a:t>Flora Berggren​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E8ED43EC-2B81-4C03-B2D5-1E5BCA9AF5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77834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Operations Officer</a:t>
            </a:r>
          </a:p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DE01F9F5-0129-4706-880A-089943A7E1A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800181" y="5057897"/>
            <a:ext cx="2443654" cy="320381"/>
          </a:xfrm>
        </p:spPr>
        <p:txBody>
          <a:bodyPr/>
          <a:lstStyle/>
          <a:p>
            <a:r>
              <a:rPr lang="en-US" dirty="0"/>
              <a:t>Rajesh Santoshi​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7DA97E58-ABB3-4B9B-B23D-A706C06ED1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800180" y="5403373"/>
            <a:ext cx="2443099" cy="361598"/>
          </a:xfrm>
        </p:spPr>
        <p:txBody>
          <a:bodyPr>
            <a:normAutofit/>
          </a:bodyPr>
          <a:lstStyle/>
          <a:p>
            <a:r>
              <a:rPr lang="en-US" dirty="0"/>
              <a:t>VP Marketing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/>
          <a:lstStyle/>
          <a:p>
            <a:r>
              <a:rPr lang="en-ZA" b="1" dirty="0" err="1"/>
              <a:t>Gliederung</a:t>
            </a:r>
            <a:endParaRPr lang="en-ZA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B70688-B572-7BA7-1440-220390566407}"/>
              </a:ext>
            </a:extLst>
          </p:cNvPr>
          <p:cNvSpPr txBox="1"/>
          <p:nvPr/>
        </p:nvSpPr>
        <p:spPr>
          <a:xfrm>
            <a:off x="1099456" y="3849511"/>
            <a:ext cx="578984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Unsere Idee im Detail</a:t>
            </a:r>
          </a:p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Business</a:t>
            </a:r>
            <a:r>
              <a:rPr lang="en-US" sz="2400" b="1" dirty="0"/>
              <a:t> Model Canvas</a:t>
            </a:r>
            <a:endParaRPr lang="en-DE" sz="2400" b="1" dirty="0"/>
          </a:p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Umsetzungsstrategie und aktueller Stand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Via Fine-tuned LLM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Via Chess Engine </a:t>
            </a:r>
            <a:r>
              <a:rPr lang="en-US" sz="2000" dirty="0">
                <a:solidFill>
                  <a:schemeClr val="tx1">
                    <a:lumMod val="85000"/>
                  </a:schemeClr>
                </a:solidFill>
              </a:rPr>
              <a:t>und </a:t>
            </a: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 descr="team member headshot">
            <a:extLst>
              <a:ext uri="{FF2B5EF4-FFF2-40B4-BE49-F238E27FC236}">
                <a16:creationId xmlns:a16="http://schemas.microsoft.com/office/drawing/2014/main" id="{A52C5846-0257-4E03-B672-0BB12BB348CA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83802" y="3121794"/>
            <a:ext cx="1808198" cy="1097726"/>
          </a:xfrm>
        </p:spPr>
      </p:pic>
      <p:pic>
        <p:nvPicPr>
          <p:cNvPr id="75" name="Picture Placeholder 74" descr="team member headshot">
            <a:extLst>
              <a:ext uri="{FF2B5EF4-FFF2-40B4-BE49-F238E27FC236}">
                <a16:creationId xmlns:a16="http://schemas.microsoft.com/office/drawing/2014/main" id="{F157973A-674F-49BD-B677-C65CA3E53BF3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00427" y="3121794"/>
            <a:ext cx="1799279" cy="1097726"/>
          </a:xfrm>
        </p:spPr>
      </p:pic>
      <p:pic>
        <p:nvPicPr>
          <p:cNvPr id="73" name="Picture Placeholder 72" descr="team member headshot">
            <a:extLst>
              <a:ext uri="{FF2B5EF4-FFF2-40B4-BE49-F238E27FC236}">
                <a16:creationId xmlns:a16="http://schemas.microsoft.com/office/drawing/2014/main" id="{C6A0A192-6B5B-4E65-85C4-82AB309208B7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16963" y="3121794"/>
            <a:ext cx="1799279" cy="1097726"/>
          </a:xfrm>
        </p:spPr>
      </p:pic>
      <p:pic>
        <p:nvPicPr>
          <p:cNvPr id="71" name="Picture Placeholder 70" descr="team member headshot">
            <a:extLst>
              <a:ext uri="{FF2B5EF4-FFF2-40B4-BE49-F238E27FC236}">
                <a16:creationId xmlns:a16="http://schemas.microsoft.com/office/drawing/2014/main" id="{425601C6-35A8-485D-916C-CE9DBCA6155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33589" y="3121794"/>
            <a:ext cx="1799125" cy="1097726"/>
          </a:xfrm>
        </p:spPr>
      </p:pic>
      <p:pic>
        <p:nvPicPr>
          <p:cNvPr id="69" name="Picture Placeholder 68" descr="team member headshot">
            <a:extLst>
              <a:ext uri="{FF2B5EF4-FFF2-40B4-BE49-F238E27FC236}">
                <a16:creationId xmlns:a16="http://schemas.microsoft.com/office/drawing/2014/main" id="{B299571A-391C-4A55-B57A-C676751BC969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0214" y="3121794"/>
            <a:ext cx="1799279" cy="1097726"/>
          </a:xfrm>
        </p:spPr>
      </p:pic>
      <p:pic>
        <p:nvPicPr>
          <p:cNvPr id="20" name="Picture Placeholder 19" descr="team member headshot">
            <a:extLst>
              <a:ext uri="{FF2B5EF4-FFF2-40B4-BE49-F238E27FC236}">
                <a16:creationId xmlns:a16="http://schemas.microsoft.com/office/drawing/2014/main" id="{5ABC078D-7243-4CCA-B4C7-7F856E917B48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66838" y="3121794"/>
            <a:ext cx="1799279" cy="1097726"/>
          </a:xfrm>
        </p:spPr>
      </p:pic>
      <p:pic>
        <p:nvPicPr>
          <p:cNvPr id="18" name="Picture Placeholder 17" descr="team member headshot">
            <a:extLst>
              <a:ext uri="{FF2B5EF4-FFF2-40B4-BE49-F238E27FC236}">
                <a16:creationId xmlns:a16="http://schemas.microsoft.com/office/drawing/2014/main" id="{7C8118A4-D9B4-4F1C-94F9-D85DB922716A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3375" y="3121794"/>
            <a:ext cx="1799279" cy="1097726"/>
          </a:xfrm>
        </p:spPr>
      </p:pic>
      <p:pic>
        <p:nvPicPr>
          <p:cNvPr id="16" name="Picture Placeholder 15" descr="team member headshot">
            <a:extLst>
              <a:ext uri="{FF2B5EF4-FFF2-40B4-BE49-F238E27FC236}">
                <a16:creationId xmlns:a16="http://schemas.microsoft.com/office/drawing/2014/main" id="{E40EBD15-9BE4-4B6B-9D38-17782ACAD963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3121794"/>
            <a:ext cx="1799279" cy="1097726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45F3A2-BD72-4BD7-8978-696934BB7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FULL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88C46-D361-43C5-A259-FFD53D340C4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2325820"/>
            <a:ext cx="1799279" cy="320381"/>
          </a:xfrm>
        </p:spPr>
        <p:txBody>
          <a:bodyPr rIns="0"/>
          <a:lstStyle/>
          <a:p>
            <a:r>
              <a:rPr lang="en-US" dirty="0"/>
              <a:t>Takuma Hayashi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F2469D-040B-4633-868F-F46180BB5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09" y="2586626"/>
            <a:ext cx="1798870" cy="361598"/>
          </a:xfrm>
        </p:spPr>
        <p:txBody>
          <a:bodyPr rIns="0"/>
          <a:lstStyle/>
          <a:p>
            <a:r>
              <a:rPr lang="en-US" dirty="0"/>
              <a:t>President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91D35133-309D-408B-BE24-A04299B3397A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3429000" y="2325820"/>
            <a:ext cx="1337117" cy="320381"/>
          </a:xfrm>
        </p:spPr>
        <p:txBody>
          <a:bodyPr rIns="0"/>
          <a:lstStyle/>
          <a:p>
            <a:r>
              <a:rPr lang="en-US" dirty="0"/>
              <a:t>Flora Berggren​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D7831D1E-870E-4ABD-8753-BD9E6831521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429005" y="2586626"/>
            <a:ext cx="1336813" cy="361598"/>
          </a:xfrm>
        </p:spPr>
        <p:txBody>
          <a:bodyPr rIns="0">
            <a:normAutofit/>
          </a:bodyPr>
          <a:lstStyle/>
          <a:p>
            <a:r>
              <a:rPr lang="en-US" dirty="0"/>
              <a:t>Chief Operations Officer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7ED2CFF-91AA-4C37-A8BA-7985F6943F2F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395597" y="2325820"/>
            <a:ext cx="1337117" cy="320381"/>
          </a:xfrm>
        </p:spPr>
        <p:txBody>
          <a:bodyPr rIns="0"/>
          <a:lstStyle/>
          <a:p>
            <a:r>
              <a:rPr lang="en-US" dirty="0"/>
              <a:t>Graham Barnes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03E2DEE7-7B07-4B69-83AA-0B22194738E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395602" y="2586626"/>
            <a:ext cx="1336813" cy="361598"/>
          </a:xfrm>
        </p:spPr>
        <p:txBody>
          <a:bodyPr rIns="0"/>
          <a:lstStyle/>
          <a:p>
            <a:r>
              <a:rPr lang="en-US" dirty="0"/>
              <a:t>VP Product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730D8288-4CA9-440F-9E8D-D4E6A278C7F7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9371508" y="2325820"/>
            <a:ext cx="1337117" cy="320381"/>
          </a:xfrm>
        </p:spPr>
        <p:txBody>
          <a:bodyPr rIns="0"/>
          <a:lstStyle/>
          <a:p>
            <a:r>
              <a:rPr lang="en-US" dirty="0"/>
              <a:t>Elizabeth Moore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AF939551-3490-47E7-8A60-E31A99686179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371513" y="2586626"/>
            <a:ext cx="1336813" cy="361598"/>
          </a:xfrm>
        </p:spPr>
        <p:txBody>
          <a:bodyPr rIns="0"/>
          <a:lstStyle/>
          <a:p>
            <a:r>
              <a:rPr lang="en-US" dirty="0"/>
              <a:t>Product Designer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A2D4108-B74A-4571-A946-B650CEB28F1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483375" y="4507480"/>
            <a:ext cx="1337117" cy="320381"/>
          </a:xfrm>
        </p:spPr>
        <p:txBody>
          <a:bodyPr rIns="0"/>
          <a:lstStyle/>
          <a:p>
            <a:r>
              <a:rPr lang="en-US" dirty="0"/>
              <a:t>Mirjam Nilsson​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02C330D8-8158-4446-8455-8F2B3BFD54A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483380" y="4768286"/>
            <a:ext cx="1336813" cy="361598"/>
          </a:xfrm>
        </p:spPr>
        <p:txBody>
          <a:bodyPr rIns="0"/>
          <a:lstStyle/>
          <a:p>
            <a:r>
              <a:rPr lang="en-US" dirty="0"/>
              <a:t>Chief Executive Officer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CB3652F9-899B-446A-A0B0-F866A27EDD0F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457493" y="4507480"/>
            <a:ext cx="1337117" cy="320381"/>
          </a:xfrm>
        </p:spPr>
        <p:txBody>
          <a:bodyPr rIns="0"/>
          <a:lstStyle/>
          <a:p>
            <a:r>
              <a:rPr lang="en-US" dirty="0"/>
              <a:t>Rajesh Santoshi​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DCB096D4-7EDD-49A0-BDDF-B65903194BE9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57498" y="4768286"/>
            <a:ext cx="1336813" cy="361598"/>
          </a:xfrm>
        </p:spPr>
        <p:txBody>
          <a:bodyPr rIns="0"/>
          <a:lstStyle/>
          <a:p>
            <a:r>
              <a:rPr lang="en-US" dirty="0"/>
              <a:t>VP Marketing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DF5FED9E-C80B-4271-93B4-D1EB375A178B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7416963" y="4502202"/>
            <a:ext cx="1337117" cy="320381"/>
          </a:xfrm>
        </p:spPr>
        <p:txBody>
          <a:bodyPr rIns="0"/>
          <a:lstStyle/>
          <a:p>
            <a:r>
              <a:rPr lang="en-US" dirty="0"/>
              <a:t>Rowan Murphy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6E00E5BB-4CA8-4E0E-B997-99AF89450D56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416968" y="4763008"/>
            <a:ext cx="1336813" cy="361598"/>
          </a:xfrm>
        </p:spPr>
        <p:txBody>
          <a:bodyPr rIns="0"/>
          <a:lstStyle/>
          <a:p>
            <a:r>
              <a:rPr lang="en-US" dirty="0"/>
              <a:t>SEO Strategist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BE39F63B-18A9-4652-9C5D-9A1D5300099E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10376433" y="4527297"/>
            <a:ext cx="1799279" cy="320381"/>
          </a:xfrm>
        </p:spPr>
        <p:txBody>
          <a:bodyPr rIns="0"/>
          <a:lstStyle/>
          <a:p>
            <a:r>
              <a:rPr lang="en-US" dirty="0"/>
              <a:t>Robin Kline</a:t>
            </a:r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A4F8487E-7677-41C0-A9E1-092AFE0416D3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10376438" y="4788103"/>
            <a:ext cx="1798870" cy="361598"/>
          </a:xfrm>
        </p:spPr>
        <p:txBody>
          <a:bodyPr rIns="0"/>
          <a:lstStyle/>
          <a:p>
            <a:r>
              <a:rPr lang="en-US" dirty="0"/>
              <a:t>Content Developer</a:t>
            </a:r>
          </a:p>
        </p:txBody>
      </p:sp>
    </p:spTree>
    <p:extLst>
      <p:ext uri="{BB962C8B-B14F-4D97-AF65-F5344CB8AC3E}">
        <p14:creationId xmlns:p14="http://schemas.microsoft.com/office/powerpoint/2010/main" val="3396266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girl writing on white board">
            <a:extLst>
              <a:ext uri="{FF2B5EF4-FFF2-40B4-BE49-F238E27FC236}">
                <a16:creationId xmlns:a16="http://schemas.microsoft.com/office/drawing/2014/main" id="{1F8631B9-E8CB-439A-B4DB-C2C2F7ACDD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508046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At Contoso, we believe in giving 110%. By expanding STEM education tools, we help schools build a curriculum that will aid student success in college. We thrive because of our market knowledge and a great team behind our curriculum. As our CEO says, "Efficiencies will come from proactively transforming how we do business."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90EB7-FDFE-4D7B-9913-9B497CED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close up of a circuit board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Picture Placeholder 11" descr="young person writing on white board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84C8A3-BFE6-44FA-B04F-1AE7E2151B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1307" y="4277953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Mirjam Nilsson​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D21F17E-3711-4948-8F8C-9D77E89C60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56823" y="475256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mirjam@contoso.com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903324-E706-4B0F-AAA4-EE70028E865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869713" y="5217644"/>
            <a:ext cx="2310968" cy="470424"/>
          </a:xfrm>
        </p:spPr>
        <p:txBody>
          <a:bodyPr/>
          <a:lstStyle/>
          <a:p>
            <a:r>
              <a:rPr lang="en-US" dirty="0"/>
              <a:t>www.contoso.com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80046" y="567320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206-555-0146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18A3F-3E99-6EEF-18D8-51458A292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gold chess piece&#10;&#10;Description automatically generated">
            <a:extLst>
              <a:ext uri="{FF2B5EF4-FFF2-40B4-BE49-F238E27FC236}">
                <a16:creationId xmlns:a16="http://schemas.microsoft.com/office/drawing/2014/main" id="{3099D8F2-8243-04F3-FF99-F8EB4913A7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" r="1855"/>
          <a:stretch/>
        </p:blipFill>
        <p:spPr>
          <a:xfrm>
            <a:off x="2" y="10"/>
            <a:ext cx="6694955" cy="685799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6268386-D9D1-51D9-8E34-034C234592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4768" y="2069658"/>
            <a:ext cx="5042568" cy="345476"/>
          </a:xfrm>
        </p:spPr>
        <p:txBody>
          <a:bodyPr anchor="ctr">
            <a:normAutofit/>
          </a:bodyPr>
          <a:lstStyle/>
          <a:p>
            <a:r>
              <a:rPr lang="en-US" dirty="0"/>
              <a:t>Oct 20XX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5408563-BD5B-3BFF-51F7-8E04B010C5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44768" y="2415134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/>
              <a:t>Roll out product to local schools to establish new STEM curriculum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7A7977-3BF5-32EE-4727-F6799EC03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anchor="b">
            <a:normAutofit/>
          </a:bodyPr>
          <a:lstStyle/>
          <a:p>
            <a:r>
              <a:rPr lang="en-ZA" dirty="0" err="1"/>
              <a:t>Unsere</a:t>
            </a:r>
            <a:r>
              <a:rPr lang="en-ZA" dirty="0"/>
              <a:t> Idee </a:t>
            </a:r>
            <a:r>
              <a:rPr lang="en-ZA" dirty="0" err="1"/>
              <a:t>im</a:t>
            </a:r>
            <a:r>
              <a:rPr lang="en-ZA" dirty="0"/>
              <a:t> detail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0A4CB93-76AE-3A8E-DC06-1830ADA8E62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C8300CC-9848-2565-D78A-00460529C98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0006" y="3587638"/>
            <a:ext cx="5042568" cy="320381"/>
          </a:xfr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 sz="1500"/>
              <a:t>Feb 20XX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8729F8B3-153C-6F71-2013-DF96789C3BD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00007" y="3933114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/>
              <a:t>Release to regional school districts and monitor trends in each school</a:t>
            </a:r>
          </a:p>
          <a:p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BDF3ABFD-11F1-72E7-3D09-151DFFEC42A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8264" y="5105618"/>
            <a:ext cx="5042568" cy="320381"/>
          </a:xfrm>
        </p:spPr>
        <p:txBody>
          <a:bodyPr anchor="ctr">
            <a:normAutofit/>
          </a:bodyPr>
          <a:lstStyle/>
          <a:p>
            <a:r>
              <a:rPr lang="en-US" sz="1500"/>
              <a:t>May 20XX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AC58EA9E-3629-D1C4-45A9-B3D774BBFBB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398264" y="5451094"/>
            <a:ext cx="5041422" cy="540104"/>
          </a:xfrm>
        </p:spPr>
        <p:txBody>
          <a:bodyPr>
            <a:normAutofit/>
          </a:bodyPr>
          <a:lstStyle/>
          <a:p>
            <a:r>
              <a:rPr lang="en-US" sz="1100"/>
              <a:t>Gather feedback from teachers and continue to expand availability of the product</a:t>
            </a:r>
          </a:p>
          <a:p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122670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1" y="419184"/>
            <a:ext cx="2681331" cy="1110286"/>
          </a:xfrm>
        </p:spPr>
        <p:txBody>
          <a:bodyPr/>
          <a:lstStyle/>
          <a:p>
            <a:r>
              <a:rPr lang="en-DE" sz="2800" b="1" dirty="0"/>
              <a:t>Business</a:t>
            </a:r>
            <a:r>
              <a:rPr lang="en-US" sz="2800" b="1" dirty="0"/>
              <a:t> Model Canvas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1EBB7FA-7282-111D-51D8-EA74E17E9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941" y="1693333"/>
            <a:ext cx="8632910" cy="516466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1EDD020E-D33D-F07E-7688-D3C25E471E47}"/>
              </a:ext>
            </a:extLst>
          </p:cNvPr>
          <p:cNvSpPr txBox="1"/>
          <p:nvPr/>
        </p:nvSpPr>
        <p:spPr>
          <a:xfrm>
            <a:off x="1964173" y="2133599"/>
            <a:ext cx="821266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Schach-</a:t>
            </a:r>
          </a:p>
          <a:p>
            <a:r>
              <a:rPr lang="en-US" sz="1100" dirty="0">
                <a:solidFill>
                  <a:schemeClr val="bg1"/>
                </a:solidFill>
              </a:rPr>
              <a:t>websites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CA6B967-484F-8CCA-355F-B0213F7A2488}"/>
              </a:ext>
            </a:extLst>
          </p:cNvPr>
          <p:cNvSpPr txBox="1"/>
          <p:nvPr/>
        </p:nvSpPr>
        <p:spPr>
          <a:xfrm>
            <a:off x="1920954" y="2789308"/>
            <a:ext cx="1220094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Schach-</a:t>
            </a:r>
          </a:p>
          <a:p>
            <a:r>
              <a:rPr lang="en-US" sz="1100" dirty="0" err="1">
                <a:solidFill>
                  <a:schemeClr val="bg1"/>
                </a:solidFill>
              </a:rPr>
              <a:t>Contentcreators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537A6C6-A167-6E3B-7EC2-96F42D5AE5DC}"/>
              </a:ext>
            </a:extLst>
          </p:cNvPr>
          <p:cNvSpPr txBox="1"/>
          <p:nvPr/>
        </p:nvSpPr>
        <p:spPr>
          <a:xfrm>
            <a:off x="7010306" y="3950155"/>
            <a:ext cx="821266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Schach-</a:t>
            </a:r>
          </a:p>
          <a:p>
            <a:r>
              <a:rPr lang="en-US" sz="1100" dirty="0">
                <a:solidFill>
                  <a:schemeClr val="bg1"/>
                </a:solidFill>
              </a:rPr>
              <a:t>websites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AE1B32E-843C-1E15-48C6-6E46A53B9DD4}"/>
              </a:ext>
            </a:extLst>
          </p:cNvPr>
          <p:cNvSpPr txBox="1"/>
          <p:nvPr/>
        </p:nvSpPr>
        <p:spPr>
          <a:xfrm>
            <a:off x="7010306" y="5008318"/>
            <a:ext cx="821266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Addon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FA903E7-6361-1FA5-224E-D91FA6392DF7}"/>
              </a:ext>
            </a:extLst>
          </p:cNvPr>
          <p:cNvSpPr txBox="1"/>
          <p:nvPr/>
        </p:nvSpPr>
        <p:spPr>
          <a:xfrm>
            <a:off x="7866812" y="4381782"/>
            <a:ext cx="821266" cy="600164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Eigene</a:t>
            </a:r>
            <a:r>
              <a:rPr lang="en-US" sz="1100" dirty="0">
                <a:solidFill>
                  <a:schemeClr val="bg1"/>
                </a:solidFill>
              </a:rPr>
              <a:t> App / Website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6DDB6232-07E0-3B68-EA8F-CDB18C4D4C67}"/>
              </a:ext>
            </a:extLst>
          </p:cNvPr>
          <p:cNvSpPr txBox="1"/>
          <p:nvPr/>
        </p:nvSpPr>
        <p:spPr>
          <a:xfrm>
            <a:off x="5403013" y="2133599"/>
            <a:ext cx="1251787" cy="769441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Verst</a:t>
            </a:r>
            <a:r>
              <a:rPr lang="de-DE" sz="1100" dirty="0" err="1">
                <a:solidFill>
                  <a:schemeClr val="bg1"/>
                </a:solidFill>
              </a:rPr>
              <a:t>ändlich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en-US" sz="1100" dirty="0">
                <a:solidFill>
                  <a:schemeClr val="bg1"/>
                </a:solidFill>
              </a:rPr>
              <a:t>und </a:t>
            </a:r>
            <a:r>
              <a:rPr lang="en-US" sz="1100" dirty="0" err="1">
                <a:solidFill>
                  <a:schemeClr val="bg1"/>
                </a:solidFill>
              </a:rPr>
              <a:t>korrekt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Schachpositionen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erkl</a:t>
            </a:r>
            <a:r>
              <a:rPr lang="de-DE" sz="1100" dirty="0">
                <a:solidFill>
                  <a:schemeClr val="bg1"/>
                </a:solidFill>
              </a:rPr>
              <a:t>ä</a:t>
            </a:r>
            <a:r>
              <a:rPr lang="en-US" sz="1100" dirty="0">
                <a:solidFill>
                  <a:schemeClr val="bg1"/>
                </a:solidFill>
              </a:rPr>
              <a:t>ren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D057D22-DC98-D811-2FB3-747AA830E204}"/>
              </a:ext>
            </a:extLst>
          </p:cNvPr>
          <p:cNvSpPr txBox="1"/>
          <p:nvPr/>
        </p:nvSpPr>
        <p:spPr>
          <a:xfrm>
            <a:off x="3716851" y="4460266"/>
            <a:ext cx="1013862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Schachengine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4F3E84B-445A-9FF3-0DC0-52F7E6FEE687}"/>
              </a:ext>
            </a:extLst>
          </p:cNvPr>
          <p:cNvSpPr txBox="1"/>
          <p:nvPr/>
        </p:nvSpPr>
        <p:spPr>
          <a:xfrm>
            <a:off x="3971538" y="4034793"/>
            <a:ext cx="50448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LLM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4A4A2B0-702D-782A-A389-F6582379CAF8}"/>
              </a:ext>
            </a:extLst>
          </p:cNvPr>
          <p:cNvSpPr txBox="1"/>
          <p:nvPr/>
        </p:nvSpPr>
        <p:spPr>
          <a:xfrm>
            <a:off x="1870317" y="5990593"/>
            <a:ext cx="72895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Wartung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270AAF2-3430-B412-F516-FB46F9363C70}"/>
              </a:ext>
            </a:extLst>
          </p:cNvPr>
          <p:cNvSpPr txBox="1"/>
          <p:nvPr/>
        </p:nvSpPr>
        <p:spPr>
          <a:xfrm>
            <a:off x="6220381" y="6012186"/>
            <a:ext cx="72895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Werbung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E0D0C1C-1CE1-9CB4-447F-FD649EDDC57F}"/>
              </a:ext>
            </a:extLst>
          </p:cNvPr>
          <p:cNvSpPr txBox="1"/>
          <p:nvPr/>
        </p:nvSpPr>
        <p:spPr>
          <a:xfrm>
            <a:off x="7076363" y="6012186"/>
            <a:ext cx="1151561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Partnerschaften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1D5A37EB-BC30-ED28-9F1F-5DD389791919}"/>
              </a:ext>
            </a:extLst>
          </p:cNvPr>
          <p:cNvSpPr txBox="1"/>
          <p:nvPr/>
        </p:nvSpPr>
        <p:spPr>
          <a:xfrm>
            <a:off x="5540302" y="3153347"/>
            <a:ext cx="858671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Einfache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Nutzung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FE1F4CC9-3666-E3C8-8ECA-0B9C7723BF25}"/>
              </a:ext>
            </a:extLst>
          </p:cNvPr>
          <p:cNvSpPr txBox="1"/>
          <p:nvPr/>
        </p:nvSpPr>
        <p:spPr>
          <a:xfrm>
            <a:off x="3715472" y="2073049"/>
            <a:ext cx="1013862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Wartung</a:t>
            </a:r>
            <a:r>
              <a:rPr lang="en-US" sz="1100" dirty="0">
                <a:solidFill>
                  <a:schemeClr val="bg1"/>
                </a:solidFill>
              </a:rPr>
              <a:t> und </a:t>
            </a:r>
            <a:r>
              <a:rPr lang="en-US" sz="1100" dirty="0" err="1">
                <a:solidFill>
                  <a:schemeClr val="bg1"/>
                </a:solidFill>
              </a:rPr>
              <a:t>Entwicklung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F4B40710-699F-15D9-FC08-86331A49451D}"/>
              </a:ext>
            </a:extLst>
          </p:cNvPr>
          <p:cNvSpPr txBox="1"/>
          <p:nvPr/>
        </p:nvSpPr>
        <p:spPr>
          <a:xfrm>
            <a:off x="3715472" y="2622042"/>
            <a:ext cx="784271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Marketing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D070629-3FBF-554B-7598-939B762F0923}"/>
              </a:ext>
            </a:extLst>
          </p:cNvPr>
          <p:cNvSpPr txBox="1"/>
          <p:nvPr/>
        </p:nvSpPr>
        <p:spPr>
          <a:xfrm>
            <a:off x="2726299" y="5905954"/>
            <a:ext cx="1329234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Werbung</a:t>
            </a:r>
            <a:r>
              <a:rPr lang="en-US" sz="1100" dirty="0">
                <a:solidFill>
                  <a:schemeClr val="bg1"/>
                </a:solidFill>
              </a:rPr>
              <a:t> &amp; Marketing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27C1B62-A67E-5BE2-0EC7-A6627EAA47A7}"/>
              </a:ext>
            </a:extLst>
          </p:cNvPr>
          <p:cNvSpPr txBox="1"/>
          <p:nvPr/>
        </p:nvSpPr>
        <p:spPr>
          <a:xfrm>
            <a:off x="8830717" y="2157687"/>
            <a:ext cx="139711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Schachinteressierte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50C07C3F-44C6-61FC-4FA3-7F523DCD8923}"/>
              </a:ext>
            </a:extLst>
          </p:cNvPr>
          <p:cNvSpPr txBox="1"/>
          <p:nvPr/>
        </p:nvSpPr>
        <p:spPr>
          <a:xfrm>
            <a:off x="8830717" y="2682418"/>
            <a:ext cx="139711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Schachamateure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CC88BD5-9FE8-D563-D88C-49E501679C68}"/>
              </a:ext>
            </a:extLst>
          </p:cNvPr>
          <p:cNvSpPr txBox="1"/>
          <p:nvPr/>
        </p:nvSpPr>
        <p:spPr>
          <a:xfrm>
            <a:off x="3697643" y="3028335"/>
            <a:ext cx="1220095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Schachvers</a:t>
            </a:r>
            <a:r>
              <a:rPr lang="de-DE" sz="1100" dirty="0" err="1">
                <a:solidFill>
                  <a:schemeClr val="bg1"/>
                </a:solidFill>
              </a:rPr>
              <a:t>tändis</a:t>
            </a:r>
            <a:r>
              <a:rPr lang="de-DE" sz="1100" dirty="0">
                <a:solidFill>
                  <a:schemeClr val="bg1"/>
                </a:solidFill>
              </a:rPr>
              <a:t> aller erweitern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1C647BC8-6D7B-E351-7C03-077BC11BF48D}"/>
              </a:ext>
            </a:extLst>
          </p:cNvPr>
          <p:cNvSpPr txBox="1"/>
          <p:nvPr/>
        </p:nvSpPr>
        <p:spPr>
          <a:xfrm>
            <a:off x="5470357" y="3734711"/>
            <a:ext cx="1114499" cy="600164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Einfache</a:t>
            </a:r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Integration ins </a:t>
            </a:r>
            <a:r>
              <a:rPr lang="en-US" sz="1100" dirty="0" err="1">
                <a:solidFill>
                  <a:schemeClr val="bg1"/>
                </a:solidFill>
              </a:rPr>
              <a:t>Schacherlebnis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1DEFB01A-CB1B-0769-CFC3-073FF6822876}"/>
              </a:ext>
            </a:extLst>
          </p:cNvPr>
          <p:cNvSpPr txBox="1"/>
          <p:nvPr/>
        </p:nvSpPr>
        <p:spPr>
          <a:xfrm>
            <a:off x="7145330" y="2087432"/>
            <a:ext cx="1329777" cy="600164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P</a:t>
            </a:r>
            <a:r>
              <a:rPr lang="en-US" sz="1100" dirty="0" err="1">
                <a:solidFill>
                  <a:schemeClr val="bg1"/>
                </a:solidFill>
              </a:rPr>
              <a:t>roduktplatzierung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bei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Contentcreators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7D9AE186-664B-7E7E-0153-6919A938A39E}"/>
              </a:ext>
            </a:extLst>
          </p:cNvPr>
          <p:cNvSpPr txBox="1"/>
          <p:nvPr/>
        </p:nvSpPr>
        <p:spPr>
          <a:xfrm>
            <a:off x="7145330" y="2847978"/>
            <a:ext cx="1465270" cy="430887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</a:rPr>
              <a:t>Kooperation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mit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Schachdienstleistern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963006EB-4DA1-7DC3-AE3A-E1AA91159859}"/>
              </a:ext>
            </a:extLst>
          </p:cNvPr>
          <p:cNvSpPr txBox="1"/>
          <p:nvPr/>
        </p:nvSpPr>
        <p:spPr>
          <a:xfrm>
            <a:off x="8354956" y="6012186"/>
            <a:ext cx="1151561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Subscriptions</a:t>
            </a: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1CC8B-7131-EFE8-0B31-363E9EBDB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775BB1-3248-1A15-3278-23E164E95A0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971432"/>
            <a:ext cx="2941600" cy="360000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8E9CBA-8C03-D08D-C995-CB43F49C304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based our research on market trends and data from over 1,000 schools</a:t>
            </a:r>
          </a:p>
        </p:txBody>
      </p:sp>
      <p:pic>
        <p:nvPicPr>
          <p:cNvPr id="27" name="Picture Placeholder 11" descr="Microscope outline">
            <a:extLst>
              <a:ext uri="{FF2B5EF4-FFF2-40B4-BE49-F238E27FC236}">
                <a16:creationId xmlns:a16="http://schemas.microsoft.com/office/drawing/2014/main" id="{5F54DD01-96D6-3DD1-FC6E-5B67B4AEC297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34142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912D5D-27E9-09B1-7311-38929B6FD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DE" sz="2800" b="1" dirty="0"/>
              <a:t>Umsetzungsstrategie und aktueller Stand</a:t>
            </a:r>
            <a:r>
              <a:rPr lang="en-DE" b="1" dirty="0"/>
              <a:t> -  Via fine-tuned llm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47AF44-09EA-D974-085D-02C3DC38D7C4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2C25F1-666F-5368-838D-1470DF508C7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believe students need new study materials to help them succeed</a:t>
            </a:r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:a16="http://schemas.microsoft.com/office/drawing/2014/main" id="{1CA78378-4D3F-B66F-DB92-15618C1D1C99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06975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2988A92-DD0A-91E0-3FCB-DA13716433B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F866C83-88F4-5D60-C9E8-44408EA92203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605832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Study tools are easy to use and accessible for all demographics</a:t>
            </a:r>
          </a:p>
        </p:txBody>
      </p:sp>
      <p:pic>
        <p:nvPicPr>
          <p:cNvPr id="29" name="Picture Placeholder 17" descr="Illustrator outline">
            <a:extLst>
              <a:ext uri="{FF2B5EF4-FFF2-40B4-BE49-F238E27FC236}">
                <a16:creationId xmlns:a16="http://schemas.microsoft.com/office/drawing/2014/main" id="{C3E3DE39-BA7E-5640-1314-613ABCA9462F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412200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6EE580-DBD2-8730-AC56-CFBB5E1BA2F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0877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0CA90-746E-375B-1EC6-15A362247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00EB2-8F3C-7DDA-2EA4-87BD0589F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DE" sz="2800" b="1" dirty="0"/>
              <a:t>Umsetzungsstrategie und aktueller Stand</a:t>
            </a:r>
            <a:r>
              <a:rPr lang="en-DE" b="1" dirty="0"/>
              <a:t> -  Via </a:t>
            </a:r>
            <a:r>
              <a:rPr lang="en-US" b="1" dirty="0"/>
              <a:t>chess Engine und llm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6A83A-2148-04DD-8613-0F6522F6820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58A73C-E407-52A0-634E-91EBE2E06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68" y="2514599"/>
            <a:ext cx="2455334" cy="245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C7BF2ABD-862C-C6AB-1BD4-855EB0B8A440}"/>
              </a:ext>
            </a:extLst>
          </p:cNvPr>
          <p:cNvSpPr txBox="1"/>
          <p:nvPr/>
        </p:nvSpPr>
        <p:spPr>
          <a:xfrm>
            <a:off x="4707467" y="2957436"/>
            <a:ext cx="25569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LLM</a:t>
            </a:r>
          </a:p>
        </p:txBody>
      </p:sp>
      <p:sp>
        <p:nvSpPr>
          <p:cNvPr id="35" name="Pfeil: nach rechts 34">
            <a:extLst>
              <a:ext uri="{FF2B5EF4-FFF2-40B4-BE49-F238E27FC236}">
                <a16:creationId xmlns:a16="http://schemas.microsoft.com/office/drawing/2014/main" id="{0CC4842F-C1EC-32B1-BBA1-1D5F5EBFAF48}"/>
              </a:ext>
            </a:extLst>
          </p:cNvPr>
          <p:cNvSpPr/>
          <p:nvPr/>
        </p:nvSpPr>
        <p:spPr>
          <a:xfrm>
            <a:off x="3369733" y="3556000"/>
            <a:ext cx="1032934" cy="448733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Pfeil: nach rechts 35">
            <a:extLst>
              <a:ext uri="{FF2B5EF4-FFF2-40B4-BE49-F238E27FC236}">
                <a16:creationId xmlns:a16="http://schemas.microsoft.com/office/drawing/2014/main" id="{AC6ED0DC-3F4F-E429-5513-129DEA23B2FA}"/>
              </a:ext>
            </a:extLst>
          </p:cNvPr>
          <p:cNvSpPr/>
          <p:nvPr/>
        </p:nvSpPr>
        <p:spPr>
          <a:xfrm>
            <a:off x="7416800" y="3556000"/>
            <a:ext cx="1032934" cy="448733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Grafik 43">
            <a:extLst>
              <a:ext uri="{FF2B5EF4-FFF2-40B4-BE49-F238E27FC236}">
                <a16:creationId xmlns:a16="http://schemas.microsoft.com/office/drawing/2014/main" id="{EC2CB27E-1916-0001-917D-5B4A813EC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734" y="2343422"/>
            <a:ext cx="2394860" cy="2394860"/>
          </a:xfrm>
          <a:prstGeom prst="rect">
            <a:avLst/>
          </a:prstGeom>
        </p:spPr>
      </p:pic>
      <p:sp>
        <p:nvSpPr>
          <p:cNvPr id="45" name="Textfeld 44">
            <a:extLst>
              <a:ext uri="{FF2B5EF4-FFF2-40B4-BE49-F238E27FC236}">
                <a16:creationId xmlns:a16="http://schemas.microsoft.com/office/drawing/2014/main" id="{F3BC4B8E-7847-BC24-E2A8-123AB973A4DF}"/>
              </a:ext>
            </a:extLst>
          </p:cNvPr>
          <p:cNvSpPr txBox="1"/>
          <p:nvPr/>
        </p:nvSpPr>
        <p:spPr>
          <a:xfrm>
            <a:off x="3306236" y="3221251"/>
            <a:ext cx="84666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 Parameter</a:t>
            </a:r>
          </a:p>
          <a:p>
            <a:r>
              <a:rPr lang="en-US" sz="1050" dirty="0"/>
              <a:t>        von</a:t>
            </a:r>
            <a:endParaRPr lang="en-US" dirty="0"/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5A1FB404-7353-9C70-3A5C-B5FE4D61BBC2}"/>
              </a:ext>
            </a:extLst>
          </p:cNvPr>
          <p:cNvSpPr txBox="1"/>
          <p:nvPr/>
        </p:nvSpPr>
        <p:spPr>
          <a:xfrm>
            <a:off x="3335866" y="3971498"/>
            <a:ext cx="8466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Evaluation</a:t>
            </a:r>
            <a:endParaRPr lang="en-US" dirty="0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EEA75197-AA97-3C6D-535E-35942864C82C}"/>
              </a:ext>
            </a:extLst>
          </p:cNvPr>
          <p:cNvSpPr txBox="1"/>
          <p:nvPr/>
        </p:nvSpPr>
        <p:spPr>
          <a:xfrm>
            <a:off x="7450667" y="3413894"/>
            <a:ext cx="8466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/>
              <a:t>Erkl</a:t>
            </a:r>
            <a:r>
              <a:rPr lang="de-DE" sz="1050" dirty="0"/>
              <a:t>ä</a:t>
            </a:r>
            <a:r>
              <a:rPr lang="en-US" sz="1050" dirty="0"/>
              <a:t>rung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25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4186" y="2903538"/>
            <a:ext cx="3104198" cy="345475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Market gap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DB723-F5E2-41A5-84C1-EBDEDA5B21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4141" y="3249013"/>
            <a:ext cx="3103493" cy="8664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Schools need to implement STEM curriculum but are using old or outdated books or educational materials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EDB7CB-2A17-4C89-8463-567F882F6B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41894" y="2903538"/>
            <a:ext cx="3104198" cy="320381"/>
          </a:xfrm>
        </p:spPr>
        <p:txBody>
          <a:bodyPr/>
          <a:lstStyle/>
          <a:p>
            <a:r>
              <a:rPr lang="en-US" dirty="0"/>
              <a:t>Customers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F83235-6CF2-4F43-BEFE-6C0E272FDC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2223" y="3249013"/>
            <a:ext cx="3103493" cy="866401"/>
          </a:xfrm>
        </p:spPr>
        <p:txBody>
          <a:bodyPr>
            <a:normAutofit/>
          </a:bodyPr>
          <a:lstStyle/>
          <a:p>
            <a:r>
              <a:rPr lang="en-US" dirty="0"/>
              <a:t>10% increase from college recruitment that focus on STEM classes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567012-CD35-41AB-B12D-92555A9BE0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9601" y="2903538"/>
            <a:ext cx="3104198" cy="320381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C896C3-77D0-44A1-B244-9554FA063FE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50305" y="3249013"/>
            <a:ext cx="3103493" cy="866401"/>
          </a:xfrm>
        </p:spPr>
        <p:txBody>
          <a:bodyPr/>
          <a:lstStyle/>
          <a:p>
            <a:r>
              <a:rPr lang="en-US" dirty="0"/>
              <a:t>STEM students received over $2 million dollars in grants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>
            <a:normAutofit/>
          </a:bodyPr>
          <a:lstStyle/>
          <a:p>
            <a:r>
              <a:rPr lang="en-US" b="1" dirty="0" err="1"/>
              <a:t>Unsere</a:t>
            </a:r>
            <a:r>
              <a:rPr lang="en-US" b="1" dirty="0"/>
              <a:t> idee </a:t>
            </a:r>
            <a:r>
              <a:rPr lang="en-US" b="1" dirty="0" err="1"/>
              <a:t>im</a:t>
            </a:r>
            <a:r>
              <a:rPr lang="en-US" b="1" dirty="0"/>
              <a:t> detail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7D840D-AC6E-4F0E-B562-819386D3E3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33811" y="4551950"/>
            <a:ext cx="3104198" cy="320381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9C2507-FEB7-4DC8-B74C-12FDF7B2DA8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33766" y="4897425"/>
            <a:ext cx="3103493" cy="8664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Lack of strong STEM education can remove students from the running when it comes to college recruitment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8D4A8-6589-4AB3-B1B2-E5C601B474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41519" y="4551950"/>
            <a:ext cx="3104198" cy="320381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6F09C19-B12A-46BD-ADC9-8A0BA0CACE8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41848" y="4897425"/>
            <a:ext cx="3103493" cy="866401"/>
          </a:xfrm>
        </p:spPr>
        <p:txBody>
          <a:bodyPr>
            <a:normAutofit/>
          </a:bodyPr>
          <a:lstStyle/>
          <a:p>
            <a:r>
              <a:rPr lang="en-US" dirty="0"/>
              <a:t>Schools want something that’s easy to adopt and simple to use for their students</a:t>
            </a:r>
          </a:p>
          <a:p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E78277-79B9-419C-A0B5-130D356F5BE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249226" y="4551950"/>
            <a:ext cx="3104198" cy="320381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83B60275-0476-4C73-A9F1-33555C744B1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249930" y="4897425"/>
            <a:ext cx="3103493" cy="866401"/>
          </a:xfrm>
        </p:spPr>
        <p:txBody>
          <a:bodyPr/>
          <a:lstStyle/>
          <a:p>
            <a:r>
              <a:rPr lang="en-ZA" noProof="1"/>
              <a:t>Current study tools are hard to use and inaccessible for some demographics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young person wearing safety goggles">
            <a:extLst>
              <a:ext uri="{FF2B5EF4-FFF2-40B4-BE49-F238E27FC236}">
                <a16:creationId xmlns:a16="http://schemas.microsoft.com/office/drawing/2014/main" id="{8C15BCA1-F2FE-4E47-B6D5-3BCFF65BFBF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6694955" cy="68580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4768" y="2069658"/>
            <a:ext cx="5042568" cy="3454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/>
              <a:t>Unique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44768" y="2415134"/>
            <a:ext cx="5041422" cy="540104"/>
          </a:xfrm>
        </p:spPr>
        <p:txBody>
          <a:bodyPr/>
          <a:lstStyle/>
          <a:p>
            <a:r>
              <a:rPr lang="en-ZA"/>
              <a:t>Only curriculum specifically dedicated to helping both schools and students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/>
          <a:lstStyle/>
          <a:p>
            <a:r>
              <a:rPr lang="en-US"/>
              <a:t>Product overview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D86DE-B923-4D58-B00B-1914FA90BB7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0006" y="3587638"/>
            <a:ext cx="5042568" cy="320381"/>
          </a:xfrm>
        </p:spPr>
        <p:txBody>
          <a:bodyPr/>
          <a:lstStyle/>
          <a:p>
            <a:r>
              <a:rPr lang="en-ZA"/>
              <a:t>First to market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1D6DC6-1167-4691-9102-803C951DFEF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00007" y="3933114"/>
            <a:ext cx="5041422" cy="540104"/>
          </a:xfrm>
        </p:spPr>
        <p:txBody>
          <a:bodyPr>
            <a:normAutofit fontScale="92500"/>
          </a:bodyPr>
          <a:lstStyle/>
          <a:p>
            <a:r>
              <a:rPr lang="en-ZA" dirty="0"/>
              <a:t>First beautifully designed tool that's both stylish and focused on STEM education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60FE46-C4A2-49EB-9D1E-FEFE2C69E10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8264" y="5105618"/>
            <a:ext cx="5042568" cy="320381"/>
          </a:xfrm>
        </p:spPr>
        <p:txBody>
          <a:bodyPr/>
          <a:lstStyle/>
          <a:p>
            <a:r>
              <a:rPr lang="en-ZA"/>
              <a:t>Authentic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FD7B4A-6574-4881-83D5-1E45D4054B5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398264" y="5451094"/>
            <a:ext cx="5041422" cy="540104"/>
          </a:xfrm>
        </p:spPr>
        <p:txBody>
          <a:bodyPr>
            <a:normAutofit/>
          </a:bodyPr>
          <a:lstStyle/>
          <a:p>
            <a:r>
              <a:rPr lang="en-ZA"/>
              <a:t>Designed with the help and input of students and teachers in STEM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lose up of a circuit board">
            <a:extLst>
              <a:ext uri="{FF2B5EF4-FFF2-40B4-BE49-F238E27FC236}">
                <a16:creationId xmlns:a16="http://schemas.microsoft.com/office/drawing/2014/main" id="{32B7DCB8-8642-41A3-89BF-66289A34E3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2700"/>
            <a:ext cx="7080595" cy="68707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E7B4C-9F2C-459E-B835-5C4DEAB0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/>
          <a:lstStyle/>
          <a:p>
            <a:r>
              <a:rPr lang="en-US" dirty="0"/>
              <a:t>Product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Simple and efficient to use</a:t>
            </a:r>
          </a:p>
          <a:p>
            <a:r>
              <a:rPr lang="en-ZA" noProof="1"/>
              <a:t>Quick customer service assistance</a:t>
            </a:r>
          </a:p>
          <a:p>
            <a:r>
              <a:rPr lang="en-ZA" noProof="1"/>
              <a:t>Free 90-day customer support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800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" id="{4F206296-6CCA-437B-ABEB-95E882651B70}" vid="{35168526-4CBB-4325-9C81-5B5C83385F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D126E60-8824-40C8-9624-5890E719C5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72B6A28-7094-4F7C-9CE6-FEFFCFA7E1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17B950-985C-4D79-B0A3-FA5D2FD7806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860</Words>
  <Application>Microsoft Office PowerPoint</Application>
  <PresentationFormat>Breitbild</PresentationFormat>
  <Paragraphs>289</Paragraphs>
  <Slides>22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7" baseType="lpstr">
      <vt:lpstr>Arial</vt:lpstr>
      <vt:lpstr>Calibri</vt:lpstr>
      <vt:lpstr>Source Sans Pro</vt:lpstr>
      <vt:lpstr>Times New Roman</vt:lpstr>
      <vt:lpstr>Office Theme</vt:lpstr>
      <vt:lpstr>PowerPoint-Präsentation</vt:lpstr>
      <vt:lpstr>Gliederung</vt:lpstr>
      <vt:lpstr>Unsere Idee im detail</vt:lpstr>
      <vt:lpstr>Business Model Canvas</vt:lpstr>
      <vt:lpstr>Umsetzungsstrategie und aktueller Stand -  Via fine-tuned llm</vt:lpstr>
      <vt:lpstr>Umsetzungsstrategie und aktueller Stand -  Via chess Engine und llm</vt:lpstr>
      <vt:lpstr>Unsere idee im detail</vt:lpstr>
      <vt:lpstr>Product overview</vt:lpstr>
      <vt:lpstr>Product benefits</vt:lpstr>
      <vt:lpstr>Company overview</vt:lpstr>
      <vt:lpstr>Business model</vt:lpstr>
      <vt:lpstr>Market overview</vt:lpstr>
      <vt:lpstr>Market comparison</vt:lpstr>
      <vt:lpstr>Our competition</vt:lpstr>
      <vt:lpstr>Our competition </vt:lpstr>
      <vt:lpstr>SCALING FOR the future</vt:lpstr>
      <vt:lpstr>Two-year action plan</vt:lpstr>
      <vt:lpstr>Financials</vt:lpstr>
      <vt:lpstr>Meet the team</vt:lpstr>
      <vt:lpstr>Meet the FULL team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/>
  <cp:lastModifiedBy>Debebe, Aaron</cp:lastModifiedBy>
  <cp:revision>38</cp:revision>
  <dcterms:created xsi:type="dcterms:W3CDTF">2024-02-01T14:26:42Z</dcterms:created>
  <dcterms:modified xsi:type="dcterms:W3CDTF">2024-02-01T17:15:41Z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